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1"/>
  </p:sldMasterIdLst>
  <p:notesMasterIdLst>
    <p:notesMasterId r:id="rId7"/>
  </p:notesMasterIdLst>
  <p:handoutMasterIdLst>
    <p:handoutMasterId r:id="rId8"/>
  </p:handoutMasterIdLst>
  <p:sldIdLst>
    <p:sldId id="259" r:id="rId2"/>
    <p:sldId id="260" r:id="rId3"/>
    <p:sldId id="267" r:id="rId4"/>
    <p:sldId id="265" r:id="rId5"/>
    <p:sldId id="266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orfatter" initials="F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CEB"/>
    <a:srgbClr val="D2D0CD"/>
    <a:srgbClr val="02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8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422275" y="4777194"/>
            <a:ext cx="5869668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10/09/2020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A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5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uden bølg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56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6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5166000" cy="13248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080000" y="1800000"/>
            <a:ext cx="5166000" cy="4510800"/>
          </a:xfrm>
        </p:spPr>
        <p:txBody>
          <a:bodyPr/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6429600" y="360000"/>
            <a:ext cx="5166000" cy="5956663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5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5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5" userDrawn="1">
          <p15:clr>
            <a:srgbClr val="FBAE40"/>
          </p15:clr>
        </p15:guide>
        <p15:guide id="2" pos="40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61600"/>
          </a:xfrm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98742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: Hvidt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23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68011"/>
            <a:ext cx="1350000" cy="5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fsnit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5175" cy="6858000"/>
            <a:chOff x="0" y="0"/>
            <a:chExt cx="12195175" cy="6858000"/>
          </a:xfrm>
        </p:grpSpPr>
        <p:sp>
          <p:nvSpPr>
            <p:cNvPr id="16" name="Bølge 1"/>
            <p:cNvSpPr>
              <a:spLocks/>
            </p:cNvSpPr>
            <p:nvPr userDrawn="1"/>
          </p:nvSpPr>
          <p:spPr bwMode="auto">
            <a:xfrm>
              <a:off x="0" y="0"/>
              <a:ext cx="12169775" cy="6858000"/>
            </a:xfrm>
            <a:custGeom>
              <a:avLst/>
              <a:gdLst>
                <a:gd name="connsiteX0" fmla="*/ 7568852 w 12169775"/>
                <a:gd name="connsiteY0" fmla="*/ 0 h 6858000"/>
                <a:gd name="connsiteX1" fmla="*/ 12169775 w 12169775"/>
                <a:gd name="connsiteY1" fmla="*/ 0 h 6858000"/>
                <a:gd name="connsiteX2" fmla="*/ 12169775 w 12169775"/>
                <a:gd name="connsiteY2" fmla="*/ 5375275 h 6858000"/>
                <a:gd name="connsiteX3" fmla="*/ 12153921 w 12169775"/>
                <a:gd name="connsiteY3" fmla="*/ 5375275 h 6858000"/>
                <a:gd name="connsiteX4" fmla="*/ 7483239 w 12169775"/>
                <a:gd name="connsiteY4" fmla="*/ 6858000 h 6858000"/>
                <a:gd name="connsiteX5" fmla="*/ 0 w 12169775"/>
                <a:gd name="connsiteY5" fmla="*/ 6858000 h 6858000"/>
                <a:gd name="connsiteX6" fmla="*/ 0 w 12169775"/>
                <a:gd name="connsiteY6" fmla="*/ 3038475 h 6858000"/>
                <a:gd name="connsiteX7" fmla="*/ 7568852 w 12169775"/>
                <a:gd name="connsiteY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69775" h="6858000">
                  <a:moveTo>
                    <a:pt x="7568852" y="0"/>
                  </a:moveTo>
                  <a:cubicBezTo>
                    <a:pt x="7568852" y="0"/>
                    <a:pt x="7568852" y="0"/>
                    <a:pt x="12169775" y="0"/>
                  </a:cubicBezTo>
                  <a:cubicBezTo>
                    <a:pt x="12169775" y="0"/>
                    <a:pt x="12169775" y="0"/>
                    <a:pt x="12169775" y="5375275"/>
                  </a:cubicBezTo>
                  <a:cubicBezTo>
                    <a:pt x="12163433" y="5375275"/>
                    <a:pt x="12157092" y="5375275"/>
                    <a:pt x="12153921" y="5375275"/>
                  </a:cubicBezTo>
                  <a:cubicBezTo>
                    <a:pt x="10628735" y="5375275"/>
                    <a:pt x="9062329" y="6038850"/>
                    <a:pt x="7483239" y="6858000"/>
                  </a:cubicBezTo>
                  <a:lnTo>
                    <a:pt x="0" y="6858000"/>
                  </a:lnTo>
                  <a:cubicBezTo>
                    <a:pt x="0" y="6858000"/>
                    <a:pt x="0" y="6858000"/>
                    <a:pt x="0" y="3038475"/>
                  </a:cubicBezTo>
                  <a:cubicBezTo>
                    <a:pt x="2470103" y="3025775"/>
                    <a:pt x="5035332" y="1304925"/>
                    <a:pt x="7568852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1419262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43012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79499" y="1854393"/>
            <a:ext cx="10515601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9500" y="4575199"/>
            <a:ext cx="10515600" cy="70810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Date_DateCustomA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5776391"/>
            <a:ext cx="1350000" cy="4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9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slide: Hvidt logo">
    <p:bg>
      <p:bgPr>
        <a:solidFill>
          <a:srgbClr val="005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4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Tak for opmærksomheden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4001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: Sort logo">
    <p:bg>
      <p:bgPr>
        <a:solidFill>
          <a:srgbClr val="FFE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bølge"/>
          <p:cNvGrpSpPr/>
          <p:nvPr userDrawn="1"/>
        </p:nvGrpSpPr>
        <p:grpSpPr>
          <a:xfrm>
            <a:off x="0" y="0"/>
            <a:ext cx="12196800" cy="6872400"/>
            <a:chOff x="0" y="0"/>
            <a:chExt cx="12196800" cy="6872400"/>
          </a:xfrm>
        </p:grpSpPr>
        <p:sp>
          <p:nvSpPr>
            <p:cNvPr id="17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Bølge 2"/>
            <p:cNvSpPr>
              <a:spLocks/>
            </p:cNvSpPr>
            <p:nvPr userDrawn="1"/>
          </p:nvSpPr>
          <p:spPr bwMode="auto">
            <a:xfrm>
              <a:off x="0" y="0"/>
              <a:ext cx="12195175" cy="3866601"/>
            </a:xfrm>
            <a:custGeom>
              <a:avLst/>
              <a:gdLst>
                <a:gd name="connsiteX0" fmla="*/ 0 w 12195175"/>
                <a:gd name="connsiteY0" fmla="*/ 0 h 3866601"/>
                <a:gd name="connsiteX1" fmla="*/ 3223724 w 12195175"/>
                <a:gd name="connsiteY1" fmla="*/ 0 h 3866601"/>
                <a:gd name="connsiteX2" fmla="*/ 3459081 w 12195175"/>
                <a:gd name="connsiteY2" fmla="*/ 123976 h 3866601"/>
                <a:gd name="connsiteX3" fmla="*/ 5531996 w 12195175"/>
                <a:gd name="connsiteY3" fmla="*/ 768707 h 3866601"/>
                <a:gd name="connsiteX4" fmla="*/ 7605080 w 12195175"/>
                <a:gd name="connsiteY4" fmla="*/ 123976 h 3866601"/>
                <a:gd name="connsiteX5" fmla="*/ 7840503 w 12195175"/>
                <a:gd name="connsiteY5" fmla="*/ 0 h 3866601"/>
                <a:gd name="connsiteX6" fmla="*/ 12195175 w 12195175"/>
                <a:gd name="connsiteY6" fmla="*/ 0 h 3866601"/>
                <a:gd name="connsiteX7" fmla="*/ 12195175 w 12195175"/>
                <a:gd name="connsiteY7" fmla="*/ 2054986 h 3866601"/>
                <a:gd name="connsiteX8" fmla="*/ 11067169 w 12195175"/>
                <a:gd name="connsiteY8" fmla="*/ 1828932 h 3866601"/>
                <a:gd name="connsiteX9" fmla="*/ 5531996 w 12195175"/>
                <a:gd name="connsiteY9" fmla="*/ 3866601 h 3866601"/>
                <a:gd name="connsiteX10" fmla="*/ 0 w 12195175"/>
                <a:gd name="connsiteY10" fmla="*/ 1828932 h 3866601"/>
                <a:gd name="connsiteX11" fmla="*/ 0 w 12195175"/>
                <a:gd name="connsiteY11" fmla="*/ 167293 h 386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5175" h="3866601">
                  <a:moveTo>
                    <a:pt x="0" y="0"/>
                  </a:moveTo>
                  <a:lnTo>
                    <a:pt x="3223724" y="0"/>
                  </a:lnTo>
                  <a:lnTo>
                    <a:pt x="3459081" y="123976"/>
                  </a:lnTo>
                  <a:cubicBezTo>
                    <a:pt x="4157537" y="482160"/>
                    <a:pt x="4852810" y="768707"/>
                    <a:pt x="5531996" y="768707"/>
                  </a:cubicBezTo>
                  <a:cubicBezTo>
                    <a:pt x="6211183" y="768707"/>
                    <a:pt x="6906456" y="482160"/>
                    <a:pt x="7605080" y="123976"/>
                  </a:cubicBezTo>
                  <a:lnTo>
                    <a:pt x="7840503" y="0"/>
                  </a:lnTo>
                  <a:lnTo>
                    <a:pt x="12195175" y="0"/>
                  </a:lnTo>
                  <a:lnTo>
                    <a:pt x="12195175" y="2054986"/>
                  </a:lnTo>
                  <a:cubicBezTo>
                    <a:pt x="11813877" y="1918080"/>
                    <a:pt x="11438934" y="1828932"/>
                    <a:pt x="11067169" y="1828932"/>
                  </a:cubicBezTo>
                  <a:cubicBezTo>
                    <a:pt x="9268714" y="1828932"/>
                    <a:pt x="7343161" y="3866601"/>
                    <a:pt x="5531996" y="3866601"/>
                  </a:cubicBezTo>
                  <a:cubicBezTo>
                    <a:pt x="3720832" y="3866601"/>
                    <a:pt x="1795277" y="1828932"/>
                    <a:pt x="0" y="1828932"/>
                  </a:cubicBezTo>
                  <a:cubicBezTo>
                    <a:pt x="0" y="1828932"/>
                    <a:pt x="0" y="1828932"/>
                    <a:pt x="0" y="1672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9" name="Bølge 3"/>
            <p:cNvSpPr>
              <a:spLocks/>
            </p:cNvSpPr>
            <p:nvPr userDrawn="1"/>
          </p:nvSpPr>
          <p:spPr bwMode="auto">
            <a:xfrm>
              <a:off x="0" y="1"/>
              <a:ext cx="12195175" cy="2892825"/>
            </a:xfrm>
            <a:custGeom>
              <a:avLst/>
              <a:gdLst>
                <a:gd name="connsiteX0" fmla="*/ 2510710 w 12195175"/>
                <a:gd name="connsiteY0" fmla="*/ 0 h 2892825"/>
                <a:gd name="connsiteX1" fmla="*/ 4103443 w 12195175"/>
                <a:gd name="connsiteY1" fmla="*/ 0 h 2892825"/>
                <a:gd name="connsiteX2" fmla="*/ 4129287 w 12195175"/>
                <a:gd name="connsiteY2" fmla="*/ 9719 h 2892825"/>
                <a:gd name="connsiteX3" fmla="*/ 6612340 w 12195175"/>
                <a:gd name="connsiteY3" fmla="*/ 1037308 h 2892825"/>
                <a:gd name="connsiteX4" fmla="*/ 9097180 w 12195175"/>
                <a:gd name="connsiteY4" fmla="*/ 9719 h 2892825"/>
                <a:gd name="connsiteX5" fmla="*/ 9123049 w 12195175"/>
                <a:gd name="connsiteY5" fmla="*/ 0 h 2892825"/>
                <a:gd name="connsiteX6" fmla="*/ 10717020 w 12195175"/>
                <a:gd name="connsiteY6" fmla="*/ 0 h 2892825"/>
                <a:gd name="connsiteX7" fmla="*/ 10765060 w 12195175"/>
                <a:gd name="connsiteY7" fmla="*/ 18991 h 2892825"/>
                <a:gd name="connsiteX8" fmla="*/ 12195175 w 12195175"/>
                <a:gd name="connsiteY8" fmla="*/ 750372 h 2892825"/>
                <a:gd name="connsiteX9" fmla="*/ 12195175 w 12195175"/>
                <a:gd name="connsiteY9" fmla="*/ 2605889 h 2892825"/>
                <a:gd name="connsiteX10" fmla="*/ 9920098 w 12195175"/>
                <a:gd name="connsiteY10" fmla="*/ 1671754 h 2892825"/>
                <a:gd name="connsiteX11" fmla="*/ 6612340 w 12195175"/>
                <a:gd name="connsiteY11" fmla="*/ 2892825 h 2892825"/>
                <a:gd name="connsiteX12" fmla="*/ 3307759 w 12195175"/>
                <a:gd name="connsiteY12" fmla="*/ 1671754 h 2892825"/>
                <a:gd name="connsiteX13" fmla="*/ 0 w 12195175"/>
                <a:gd name="connsiteY13" fmla="*/ 2892825 h 2892825"/>
                <a:gd name="connsiteX14" fmla="*/ 0 w 12195175"/>
                <a:gd name="connsiteY14" fmla="*/ 1037308 h 2892825"/>
                <a:gd name="connsiteX15" fmla="*/ 2484841 w 12195175"/>
                <a:gd name="connsiteY15" fmla="*/ 9719 h 289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5175" h="2892825">
                  <a:moveTo>
                    <a:pt x="2510710" y="0"/>
                  </a:moveTo>
                  <a:lnTo>
                    <a:pt x="4103443" y="0"/>
                  </a:lnTo>
                  <a:lnTo>
                    <a:pt x="4129287" y="9719"/>
                  </a:lnTo>
                  <a:cubicBezTo>
                    <a:pt x="4959653" y="352249"/>
                    <a:pt x="5809232" y="1037308"/>
                    <a:pt x="6612340" y="1037308"/>
                  </a:cubicBezTo>
                  <a:cubicBezTo>
                    <a:pt x="7417832" y="1037308"/>
                    <a:pt x="8266219" y="352249"/>
                    <a:pt x="9097180" y="9719"/>
                  </a:cubicBezTo>
                  <a:lnTo>
                    <a:pt x="9123049" y="0"/>
                  </a:lnTo>
                  <a:lnTo>
                    <a:pt x="10717020" y="0"/>
                  </a:lnTo>
                  <a:lnTo>
                    <a:pt x="10765060" y="18991"/>
                  </a:lnTo>
                  <a:cubicBezTo>
                    <a:pt x="11239696" y="217847"/>
                    <a:pt x="11720539" y="525207"/>
                    <a:pt x="12195175" y="750372"/>
                  </a:cubicBezTo>
                  <a:lnTo>
                    <a:pt x="12195175" y="2605889"/>
                  </a:lnTo>
                  <a:cubicBezTo>
                    <a:pt x="11435757" y="2245626"/>
                    <a:pt x="10660451" y="1671754"/>
                    <a:pt x="9920098" y="1671754"/>
                  </a:cubicBezTo>
                  <a:cubicBezTo>
                    <a:pt x="8836577" y="1671754"/>
                    <a:pt x="7686329" y="2892825"/>
                    <a:pt x="6612340" y="2892825"/>
                  </a:cubicBezTo>
                  <a:cubicBezTo>
                    <a:pt x="5541529" y="2892825"/>
                    <a:pt x="4388104" y="1671754"/>
                    <a:pt x="3307759" y="1671754"/>
                  </a:cubicBezTo>
                  <a:cubicBezTo>
                    <a:pt x="2224238" y="1671754"/>
                    <a:pt x="1073989" y="2892825"/>
                    <a:pt x="0" y="2892825"/>
                  </a:cubicBezTo>
                  <a:cubicBezTo>
                    <a:pt x="0" y="2892825"/>
                    <a:pt x="0" y="2892825"/>
                    <a:pt x="0" y="1037308"/>
                  </a:cubicBezTo>
                  <a:cubicBezTo>
                    <a:pt x="805492" y="1037308"/>
                    <a:pt x="1653880" y="352249"/>
                    <a:pt x="2484841" y="971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522800" y="889200"/>
            <a:ext cx="9144000" cy="2386800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da-DK" noProof="0" dirty="0"/>
              <a:t>Tak 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3084402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B: Hvidt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49864"/>
            <a:ext cx="2487600" cy="937231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749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079500" y="539750"/>
            <a:ext cx="10569573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079500" y="1641371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0720" y="1641371"/>
            <a:ext cx="216079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464706" y="1623508"/>
            <a:ext cx="235824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000" b="1" kern="1200" noProof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Farveskift på baggrund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baggrunden for at ændre farven med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297" y="2684712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254216" y="3346176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269681" y="4015780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2384" y="5126224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7942" y="1882669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574" y="2555991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6279" y="3049981"/>
            <a:ext cx="359695" cy="33530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464706" y="2178142"/>
            <a:ext cx="1631586" cy="1849130"/>
            <a:chOff x="7464706" y="4207991"/>
            <a:chExt cx="1834400" cy="2078986"/>
          </a:xfrm>
        </p:grpSpPr>
        <p:pic>
          <p:nvPicPr>
            <p:cNvPr id="7" name="Billede 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7464706" y="4207991"/>
              <a:ext cx="1834400" cy="207898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8743467" y="5740924"/>
              <a:ext cx="380642" cy="245097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000" noProof="0" dirty="0" err="1"/>
            </a:p>
          </p:txBody>
        </p:sp>
      </p:grp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67590" y="4220214"/>
            <a:ext cx="1178092" cy="2078986"/>
          </a:xfrm>
          <a:prstGeom prst="rect">
            <a:avLst/>
          </a:prstGeom>
        </p:spPr>
      </p:pic>
      <p:sp>
        <p:nvSpPr>
          <p:cNvPr id="18" name="Rectangle 5"/>
          <p:cNvSpPr/>
          <p:nvPr userDrawn="1"/>
        </p:nvSpPr>
        <p:spPr>
          <a:xfrm>
            <a:off x="7464706" y="5267363"/>
            <a:ext cx="1180975" cy="34636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5"/>
          <p:cNvSpPr/>
          <p:nvPr userDrawn="1"/>
        </p:nvSpPr>
        <p:spPr>
          <a:xfrm>
            <a:off x="7943395" y="4362719"/>
            <a:ext cx="713482" cy="145558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7491794" y="5900679"/>
            <a:ext cx="1123405" cy="8534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/>
          <p:cNvCxnSpPr/>
          <p:nvPr userDrawn="1"/>
        </p:nvCxnSpPr>
        <p:spPr>
          <a:xfrm flipV="1">
            <a:off x="7491794" y="5900679"/>
            <a:ext cx="1123405" cy="7671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"/>
          <p:cNvSpPr txBox="1">
            <a:spLocks noChangeArrowheads="1"/>
          </p:cNvSpPr>
          <p:nvPr userDrawn="1"/>
        </p:nvSpPr>
        <p:spPr bwMode="auto">
          <a:xfrm>
            <a:off x="8701564" y="4385112"/>
            <a:ext cx="18100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 rækkefølge på grafer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 userDrawn="1"/>
        </p:nvSpPr>
        <p:spPr bwMode="auto">
          <a:xfrm>
            <a:off x="8701564" y="5285119"/>
            <a:ext cx="14122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disse farver til baggrunden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 userDrawn="1"/>
        </p:nvSpPr>
        <p:spPr bwMode="auto">
          <a:xfrm>
            <a:off x="8701564" y="5868875"/>
            <a:ext cx="141226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aldrig disse farver</a:t>
            </a:r>
            <a:endParaRPr lang="da-DK" altLang="da-DK" sz="105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Logo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358775"/>
            <a:ext cx="806864" cy="3051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11"/>
          <a:srcRect b="6628"/>
          <a:stretch/>
        </p:blipFill>
        <p:spPr>
          <a:xfrm>
            <a:off x="3269681" y="3346176"/>
            <a:ext cx="375371" cy="607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463355" y="2185900"/>
            <a:ext cx="1993211" cy="18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C: Sort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6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7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29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D: Sort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034923"/>
            <a:chOff x="0" y="0"/>
            <a:chExt cx="12196800" cy="703492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2"/>
            <p:cNvSpPr>
              <a:spLocks/>
            </p:cNvSpPr>
            <p:nvPr userDrawn="1"/>
          </p:nvSpPr>
          <p:spPr bwMode="auto">
            <a:xfrm>
              <a:off x="0" y="189936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6" name="Bølge 3"/>
            <p:cNvSpPr>
              <a:spLocks/>
            </p:cNvSpPr>
            <p:nvPr userDrawn="1"/>
          </p:nvSpPr>
          <p:spPr bwMode="auto">
            <a:xfrm>
              <a:off x="0" y="1062720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00" y="888192"/>
            <a:ext cx="9144000" cy="2387600"/>
          </a:xfrm>
        </p:spPr>
        <p:txBody>
          <a:bodyPr anchor="b"/>
          <a:lstStyle>
            <a:lvl1pPr algn="ctr">
              <a:defRPr sz="6000" b="1" i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0" y="3568585"/>
            <a:ext cx="9144000" cy="118183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Char char="​"/>
              <a:defRPr sz="2400" b="1" i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1" y="5065304"/>
            <a:ext cx="2487600" cy="906350"/>
          </a:xfrm>
          <a:prstGeom prst="rect">
            <a:avLst/>
          </a:prstGeom>
        </p:spPr>
      </p:pic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717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28" y="6479225"/>
            <a:ext cx="806864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5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6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8472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21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2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8027385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79225"/>
            <a:ext cx="810000" cy="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819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: Sort logo">
    <p:bg>
      <p:bgPr>
        <a:solidFill>
          <a:srgbClr val="A4C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bølge"/>
          <p:cNvGrpSpPr/>
          <p:nvPr userDrawn="1"/>
        </p:nvGrpSpPr>
        <p:grpSpPr>
          <a:xfrm>
            <a:off x="0" y="0"/>
            <a:ext cx="12196800" cy="7337313"/>
            <a:chOff x="0" y="0"/>
            <a:chExt cx="12196800" cy="7337313"/>
          </a:xfrm>
        </p:grpSpPr>
        <p:sp>
          <p:nvSpPr>
            <p:cNvPr id="13" name="Bølge 1"/>
            <p:cNvSpPr>
              <a:spLocks noChangeAspect="1"/>
            </p:cNvSpPr>
            <p:nvPr userDrawn="1"/>
          </p:nvSpPr>
          <p:spPr bwMode="auto">
            <a:xfrm>
              <a:off x="0" y="0"/>
              <a:ext cx="12196800" cy="6872400"/>
            </a:xfrm>
            <a:custGeom>
              <a:avLst/>
              <a:gdLst>
                <a:gd name="connsiteX0" fmla="*/ 12196800 w 12196800"/>
                <a:gd name="connsiteY0" fmla="*/ 0 h 6872400"/>
                <a:gd name="connsiteX1" fmla="*/ 12196800 w 12196800"/>
                <a:gd name="connsiteY1" fmla="*/ 6872400 h 6872400"/>
                <a:gd name="connsiteX2" fmla="*/ 0 w 12196800"/>
                <a:gd name="connsiteY2" fmla="*/ 6872400 h 6872400"/>
                <a:gd name="connsiteX3" fmla="*/ 0 w 12196800"/>
                <a:gd name="connsiteY3" fmla="*/ 6868624 h 6872400"/>
                <a:gd name="connsiteX4" fmla="*/ 0 w 12196800"/>
                <a:gd name="connsiteY4" fmla="*/ 4515330 h 6872400"/>
                <a:gd name="connsiteX5" fmla="*/ 12196800 w 12196800"/>
                <a:gd name="connsiteY5" fmla="*/ 0 h 687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6800" h="6872400">
                  <a:moveTo>
                    <a:pt x="12196800" y="0"/>
                  </a:moveTo>
                  <a:lnTo>
                    <a:pt x="12196800" y="6872400"/>
                  </a:lnTo>
                  <a:lnTo>
                    <a:pt x="0" y="6872400"/>
                  </a:lnTo>
                  <a:lnTo>
                    <a:pt x="0" y="6868624"/>
                  </a:lnTo>
                  <a:cubicBezTo>
                    <a:pt x="0" y="6836387"/>
                    <a:pt x="0" y="6578492"/>
                    <a:pt x="0" y="4515330"/>
                  </a:cubicBezTo>
                  <a:cubicBezTo>
                    <a:pt x="3991449" y="4499420"/>
                    <a:pt x="8237130" y="44549"/>
                    <a:pt x="12196800" y="0"/>
                  </a:cubicBezTo>
                  <a:close/>
                </a:path>
              </a:pathLst>
            </a:custGeom>
            <a:solidFill>
              <a:srgbClr val="020203">
                <a:alpha val="1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4" name="Bølge 2"/>
            <p:cNvSpPr>
              <a:spLocks/>
            </p:cNvSpPr>
            <p:nvPr userDrawn="1"/>
          </p:nvSpPr>
          <p:spPr bwMode="auto">
            <a:xfrm>
              <a:off x="0" y="2201750"/>
              <a:ext cx="12195175" cy="5135563"/>
            </a:xfrm>
            <a:custGeom>
              <a:avLst/>
              <a:gdLst>
                <a:gd name="connsiteX0" fmla="*/ 0 w 12195175"/>
                <a:gd name="connsiteY0" fmla="*/ 0 h 5135563"/>
                <a:gd name="connsiteX1" fmla="*/ 5531996 w 12195175"/>
                <a:gd name="connsiteY1" fmla="*/ 2037669 h 5135563"/>
                <a:gd name="connsiteX2" fmla="*/ 11067169 w 12195175"/>
                <a:gd name="connsiteY2" fmla="*/ 0 h 5135563"/>
                <a:gd name="connsiteX3" fmla="*/ 12195175 w 12195175"/>
                <a:gd name="connsiteY3" fmla="*/ 226054 h 5135563"/>
                <a:gd name="connsiteX4" fmla="*/ 12195175 w 12195175"/>
                <a:gd name="connsiteY4" fmla="*/ 3323948 h 5135563"/>
                <a:gd name="connsiteX5" fmla="*/ 11067169 w 12195175"/>
                <a:gd name="connsiteY5" fmla="*/ 3097894 h 5135563"/>
                <a:gd name="connsiteX6" fmla="*/ 5531996 w 12195175"/>
                <a:gd name="connsiteY6" fmla="*/ 5135563 h 5135563"/>
                <a:gd name="connsiteX7" fmla="*/ 0 w 12195175"/>
                <a:gd name="connsiteY7" fmla="*/ 3097894 h 5135563"/>
                <a:gd name="connsiteX8" fmla="*/ 0 w 12195175"/>
                <a:gd name="connsiteY8" fmla="*/ 0 h 513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5175" h="5135563">
                  <a:moveTo>
                    <a:pt x="0" y="0"/>
                  </a:moveTo>
                  <a:cubicBezTo>
                    <a:pt x="1795277" y="0"/>
                    <a:pt x="3720832" y="2037669"/>
                    <a:pt x="5531996" y="2037669"/>
                  </a:cubicBezTo>
                  <a:cubicBezTo>
                    <a:pt x="7343161" y="2037669"/>
                    <a:pt x="9268714" y="0"/>
                    <a:pt x="11067169" y="0"/>
                  </a:cubicBezTo>
                  <a:cubicBezTo>
                    <a:pt x="11438934" y="0"/>
                    <a:pt x="11813877" y="85964"/>
                    <a:pt x="12195175" y="226054"/>
                  </a:cubicBezTo>
                  <a:lnTo>
                    <a:pt x="12195175" y="3323948"/>
                  </a:lnTo>
                  <a:cubicBezTo>
                    <a:pt x="11813877" y="3187042"/>
                    <a:pt x="11438934" y="3097894"/>
                    <a:pt x="11067169" y="3097894"/>
                  </a:cubicBezTo>
                  <a:cubicBezTo>
                    <a:pt x="9268714" y="3097894"/>
                    <a:pt x="7343161" y="5135563"/>
                    <a:pt x="5531996" y="5135563"/>
                  </a:cubicBezTo>
                  <a:cubicBezTo>
                    <a:pt x="3720832" y="5135563"/>
                    <a:pt x="1795277" y="3097894"/>
                    <a:pt x="0" y="3097894"/>
                  </a:cubicBezTo>
                  <a:cubicBezTo>
                    <a:pt x="0" y="3097894"/>
                    <a:pt x="0" y="30978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0" name="Bølge 3"/>
            <p:cNvSpPr>
              <a:spLocks/>
            </p:cNvSpPr>
            <p:nvPr userDrawn="1"/>
          </p:nvSpPr>
          <p:spPr bwMode="auto">
            <a:xfrm>
              <a:off x="0" y="3280612"/>
              <a:ext cx="12195175" cy="3073400"/>
            </a:xfrm>
            <a:custGeom>
              <a:avLst/>
              <a:gdLst>
                <a:gd name="connsiteX0" fmla="*/ 3307759 w 12195175"/>
                <a:gd name="connsiteY0" fmla="*/ 0 h 3073400"/>
                <a:gd name="connsiteX1" fmla="*/ 6612340 w 12195175"/>
                <a:gd name="connsiteY1" fmla="*/ 1217883 h 3073400"/>
                <a:gd name="connsiteX2" fmla="*/ 9920098 w 12195175"/>
                <a:gd name="connsiteY2" fmla="*/ 0 h 3073400"/>
                <a:gd name="connsiteX3" fmla="*/ 12195175 w 12195175"/>
                <a:gd name="connsiteY3" fmla="*/ 930947 h 3073400"/>
                <a:gd name="connsiteX4" fmla="*/ 12195175 w 12195175"/>
                <a:gd name="connsiteY4" fmla="*/ 2786464 h 3073400"/>
                <a:gd name="connsiteX5" fmla="*/ 9920098 w 12195175"/>
                <a:gd name="connsiteY5" fmla="*/ 1852329 h 3073400"/>
                <a:gd name="connsiteX6" fmla="*/ 6612340 w 12195175"/>
                <a:gd name="connsiteY6" fmla="*/ 3073400 h 3073400"/>
                <a:gd name="connsiteX7" fmla="*/ 3307759 w 12195175"/>
                <a:gd name="connsiteY7" fmla="*/ 1852329 h 3073400"/>
                <a:gd name="connsiteX8" fmla="*/ 0 w 12195175"/>
                <a:gd name="connsiteY8" fmla="*/ 3073400 h 3073400"/>
                <a:gd name="connsiteX9" fmla="*/ 0 w 12195175"/>
                <a:gd name="connsiteY9" fmla="*/ 1217883 h 3073400"/>
                <a:gd name="connsiteX10" fmla="*/ 3307759 w 12195175"/>
                <a:gd name="connsiteY10" fmla="*/ 0 h 307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5175" h="3073400">
                  <a:moveTo>
                    <a:pt x="3307759" y="0"/>
                  </a:moveTo>
                  <a:cubicBezTo>
                    <a:pt x="4388103" y="0"/>
                    <a:pt x="5541529" y="1217883"/>
                    <a:pt x="6612340" y="1217883"/>
                  </a:cubicBezTo>
                  <a:cubicBezTo>
                    <a:pt x="7686329" y="1217883"/>
                    <a:pt x="8836577" y="0"/>
                    <a:pt x="9920098" y="0"/>
                  </a:cubicBezTo>
                  <a:cubicBezTo>
                    <a:pt x="10660451" y="0"/>
                    <a:pt x="11435757" y="570683"/>
                    <a:pt x="12195175" y="930947"/>
                  </a:cubicBezTo>
                  <a:lnTo>
                    <a:pt x="12195175" y="2786464"/>
                  </a:lnTo>
                  <a:cubicBezTo>
                    <a:pt x="11435757" y="2426201"/>
                    <a:pt x="10660451" y="1852329"/>
                    <a:pt x="9920098" y="1852329"/>
                  </a:cubicBezTo>
                  <a:cubicBezTo>
                    <a:pt x="8836577" y="1852329"/>
                    <a:pt x="7686329" y="3073400"/>
                    <a:pt x="6612340" y="3073400"/>
                  </a:cubicBezTo>
                  <a:cubicBezTo>
                    <a:pt x="5541529" y="3073400"/>
                    <a:pt x="4388103" y="1852329"/>
                    <a:pt x="3307759" y="1852329"/>
                  </a:cubicBezTo>
                  <a:cubicBezTo>
                    <a:pt x="2224238" y="1852329"/>
                    <a:pt x="1073989" y="3073400"/>
                    <a:pt x="0" y="3073400"/>
                  </a:cubicBezTo>
                  <a:cubicBezTo>
                    <a:pt x="0" y="3073400"/>
                    <a:pt x="0" y="3073400"/>
                    <a:pt x="0" y="1217883"/>
                  </a:cubicBezTo>
                  <a:cubicBezTo>
                    <a:pt x="1073989" y="1217883"/>
                    <a:pt x="2224238" y="0"/>
                    <a:pt x="33077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dirty="0"/>
              <a:t>Rediger typografien i masterens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15" name="Logo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60" y="6484253"/>
            <a:ext cx="810000" cy="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1644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32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1800000"/>
            <a:ext cx="105156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95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  <p:sldLayoutId id="2147483724" r:id="rId3"/>
    <p:sldLayoutId id="2147483726" r:id="rId4"/>
    <p:sldLayoutId id="2147483721" r:id="rId5"/>
    <p:sldLayoutId id="2147483728" r:id="rId6"/>
    <p:sldLayoutId id="2147483729" r:id="rId7"/>
    <p:sldLayoutId id="2147483730" r:id="rId8"/>
    <p:sldLayoutId id="2147483736" r:id="rId9"/>
    <p:sldLayoutId id="2147483731" r:id="rId10"/>
    <p:sldLayoutId id="2147483652" r:id="rId11"/>
    <p:sldLayoutId id="2147483657" r:id="rId12"/>
    <p:sldLayoutId id="2147483660" r:id="rId13"/>
    <p:sldLayoutId id="2147483722" r:id="rId14"/>
    <p:sldLayoutId id="2147483734" r:id="rId15"/>
    <p:sldLayoutId id="2147483733" r:id="rId16"/>
    <p:sldLayoutId id="2147483735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80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1133" userDrawn="1">
          <p15:clr>
            <a:srgbClr val="F26B43"/>
          </p15:clr>
        </p15:guide>
        <p15:guide id="4" orient="horz" pos="3968" userDrawn="1">
          <p15:clr>
            <a:srgbClr val="F26B43"/>
          </p15:clr>
        </p15:guide>
        <p15:guide id="5" orient="horz" pos="226" userDrawn="1">
          <p15:clr>
            <a:srgbClr val="F26B43"/>
          </p15:clr>
        </p15:guide>
        <p15:guide id="6" orient="horz" pos="1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Nordkystens Fremtid</a:t>
            </a:r>
            <a:endParaRPr lang="da-DK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Lodsejermøde d. 10. september 2020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48480" y="85678"/>
            <a:ext cx="10515600" cy="1324800"/>
          </a:xfrm>
        </p:spPr>
        <p:txBody>
          <a:bodyPr/>
          <a:lstStyle/>
          <a:p>
            <a:r>
              <a:rPr lang="da-DK" dirty="0" smtClean="0"/>
              <a:t>Velkomst </a:t>
            </a:r>
            <a:br>
              <a:rPr lang="da-DK" dirty="0" smtClean="0"/>
            </a:br>
            <a:r>
              <a:rPr lang="da-DK" sz="2800" dirty="0" smtClean="0"/>
              <a:t>v. borgmester Steffen Jensen</a:t>
            </a:r>
            <a:endParaRPr lang="da-DK" sz="28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pPr/>
              <a:t>2</a:t>
            </a:fld>
            <a:endParaRPr lang="da-DK" noProof="0" dirty="0"/>
          </a:p>
        </p:txBody>
      </p:sp>
      <p:sp>
        <p:nvSpPr>
          <p:cNvPr id="8" name="Pladsholder til indhold 10"/>
          <p:cNvSpPr txBox="1">
            <a:spLocks/>
          </p:cNvSpPr>
          <p:nvPr/>
        </p:nvSpPr>
        <p:spPr>
          <a:xfrm>
            <a:off x="277090" y="1145172"/>
            <a:ext cx="6306589" cy="5139250"/>
          </a:xfrm>
          <a:prstGeom prst="rect">
            <a:avLst/>
          </a:prstGeom>
          <a:solidFill>
            <a:srgbClr val="EDECEB"/>
          </a:solidFill>
        </p:spPr>
        <p:txBody>
          <a:bodyPr vert="horz" lIns="180000" tIns="10800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 smtClean="0"/>
              <a:t>Hvorfor er vi her?</a:t>
            </a:r>
          </a:p>
          <a:p>
            <a:r>
              <a:rPr lang="da-DK" dirty="0" smtClean="0"/>
              <a:t>Stort fælles kystbeskyttelsesprojekt </a:t>
            </a:r>
          </a:p>
          <a:p>
            <a:r>
              <a:rPr lang="da-DK" dirty="0" smtClean="0"/>
              <a:t>Strandfodring </a:t>
            </a:r>
            <a:r>
              <a:rPr lang="da-DK" dirty="0"/>
              <a:t>af en 7,5 km lang strækning mellem Kikhavn og Liseleje. </a:t>
            </a:r>
            <a:endParaRPr lang="da-DK" dirty="0" smtClean="0"/>
          </a:p>
          <a:p>
            <a:r>
              <a:rPr lang="da-DK" dirty="0" smtClean="0"/>
              <a:t>Mødet </a:t>
            </a:r>
            <a:r>
              <a:rPr lang="da-DK" dirty="0"/>
              <a:t>her er for lodsejere og </a:t>
            </a:r>
            <a:r>
              <a:rPr lang="da-DK" dirty="0" err="1"/>
              <a:t>kystlaug</a:t>
            </a:r>
            <a:r>
              <a:rPr lang="da-DK" dirty="0"/>
              <a:t> på strækningen</a:t>
            </a:r>
          </a:p>
          <a:p>
            <a:r>
              <a:rPr lang="da-DK" dirty="0" smtClean="0"/>
              <a:t>Formål: at få en sammenhængende </a:t>
            </a:r>
            <a:r>
              <a:rPr lang="da-DK" dirty="0"/>
              <a:t>beskyttelse </a:t>
            </a:r>
            <a:r>
              <a:rPr lang="da-DK" dirty="0" smtClean="0"/>
              <a:t>af kysten</a:t>
            </a:r>
            <a:endParaRPr lang="da-DK" dirty="0"/>
          </a:p>
        </p:txBody>
      </p:sp>
      <p:pic>
        <p:nvPicPr>
          <p:cNvPr id="12" name="Picture 18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2" t="3596" r="3035" b="9598"/>
          <a:stretch/>
        </p:blipFill>
        <p:spPr bwMode="auto">
          <a:xfrm>
            <a:off x="6949440" y="507077"/>
            <a:ext cx="3914640" cy="290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9" t="5839" r="3327" b="9049"/>
          <a:stretch/>
        </p:blipFill>
        <p:spPr bwMode="auto">
          <a:xfrm>
            <a:off x="6949441" y="3465013"/>
            <a:ext cx="3914639" cy="28194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felt 8"/>
          <p:cNvSpPr txBox="1"/>
          <p:nvPr/>
        </p:nvSpPr>
        <p:spPr>
          <a:xfrm>
            <a:off x="9932836" y="532634"/>
            <a:ext cx="8576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FØR 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9613839" y="3465013"/>
            <a:ext cx="117660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EFTER</a:t>
            </a:r>
          </a:p>
        </p:txBody>
      </p:sp>
    </p:spTree>
    <p:extLst>
      <p:ext uri="{BB962C8B-B14F-4D97-AF65-F5344CB8AC3E}">
        <p14:creationId xmlns:p14="http://schemas.microsoft.com/office/powerpoint/2010/main" val="20044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Velkomst </a:t>
            </a:r>
            <a:br>
              <a:rPr lang="da-DK" dirty="0" smtClean="0"/>
            </a:br>
            <a:r>
              <a:rPr lang="da-DK" sz="2800" dirty="0" smtClean="0"/>
              <a:t>v. borgmester Steffen Jensen</a:t>
            </a:r>
            <a:endParaRPr lang="da-DK" sz="2800" dirty="0"/>
          </a:p>
        </p:txBody>
      </p:sp>
      <p:sp>
        <p:nvSpPr>
          <p:cNvPr id="11" name="Pladsholder til indhold 10"/>
          <p:cNvSpPr>
            <a:spLocks noGrp="1"/>
          </p:cNvSpPr>
          <p:nvPr>
            <p:ph idx="1"/>
          </p:nvPr>
        </p:nvSpPr>
        <p:spPr>
          <a:xfrm>
            <a:off x="831272" y="1302412"/>
            <a:ext cx="5602124" cy="6112540"/>
          </a:xfrm>
          <a:solidFill>
            <a:srgbClr val="EDECEB"/>
          </a:solidFill>
        </p:spPr>
        <p:txBody>
          <a:bodyPr lIns="180000" tIns="108000"/>
          <a:lstStyle/>
          <a:p>
            <a:pPr marL="0" indent="0">
              <a:buNone/>
            </a:pPr>
            <a:r>
              <a:rPr lang="da-DK" b="1" dirty="0" smtClean="0"/>
              <a:t>Program:</a:t>
            </a:r>
          </a:p>
          <a:p>
            <a:pPr lvl="1"/>
            <a:r>
              <a:rPr lang="da-DK" dirty="0" smtClean="0"/>
              <a:t>Præsentation af projektet </a:t>
            </a:r>
            <a:br>
              <a:rPr lang="da-DK" dirty="0" smtClean="0"/>
            </a:br>
            <a:r>
              <a:rPr lang="da-DK" dirty="0" smtClean="0"/>
              <a:t>v. NIRAS, Christian Helledie</a:t>
            </a:r>
          </a:p>
          <a:p>
            <a:pPr lvl="1"/>
            <a:endParaRPr lang="da-DK" dirty="0" smtClean="0"/>
          </a:p>
          <a:p>
            <a:pPr lvl="1"/>
            <a:r>
              <a:rPr lang="da-DK" dirty="0" smtClean="0"/>
              <a:t>Bidragsfordeling, økonomi og proces v. Morten Timmermann </a:t>
            </a:r>
          </a:p>
          <a:p>
            <a:pPr lvl="2"/>
            <a:r>
              <a:rPr lang="da-DK" dirty="0" smtClean="0"/>
              <a:t>Forslag til bidragsfordeling </a:t>
            </a:r>
          </a:p>
          <a:p>
            <a:pPr lvl="2"/>
            <a:r>
              <a:rPr lang="da-DK" dirty="0" smtClean="0"/>
              <a:t>Muligheder for statslig medfinansiering</a:t>
            </a:r>
          </a:p>
          <a:p>
            <a:pPr lvl="2"/>
            <a:r>
              <a:rPr lang="da-DK" dirty="0" smtClean="0"/>
              <a:t>Information om den videre proces</a:t>
            </a:r>
          </a:p>
          <a:p>
            <a:pPr lvl="1"/>
            <a:endParaRPr lang="da-DK" dirty="0" smtClean="0"/>
          </a:p>
          <a:p>
            <a:pPr lvl="1"/>
            <a:r>
              <a:rPr lang="da-DK" dirty="0" smtClean="0"/>
              <a:t>Spørgsmål fra salen, </a:t>
            </a:r>
            <a:br>
              <a:rPr lang="da-DK" dirty="0" smtClean="0"/>
            </a:br>
            <a:r>
              <a:rPr lang="da-DK" dirty="0" smtClean="0"/>
              <a:t>v. borgmester Steffen Jensen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pPr/>
              <a:t>3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821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har vi startet </a:t>
            </a:r>
            <a:br>
              <a:rPr lang="da-DK" dirty="0" smtClean="0"/>
            </a:br>
            <a:r>
              <a:rPr lang="da-DK" dirty="0" smtClean="0"/>
              <a:t>projekt Nordkystens Fremtid?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80000" y="1595513"/>
            <a:ext cx="10865388" cy="5241768"/>
          </a:xfrm>
          <a:solidFill>
            <a:srgbClr val="EDECEB"/>
          </a:solidFill>
        </p:spPr>
        <p:txBody>
          <a:bodyPr lIns="180000" tIns="108000"/>
          <a:lstStyle/>
          <a:p>
            <a:r>
              <a:rPr lang="da-DK" sz="2400" dirty="0" smtClean="0"/>
              <a:t>Igangsat sammen med Gribskov og Helsingør efter Bodil-stormen</a:t>
            </a:r>
          </a:p>
          <a:p>
            <a:r>
              <a:rPr lang="da-DK" sz="2400" dirty="0" smtClean="0"/>
              <a:t>Godt samarbejde mellem 3 kommunerne med forskellig geografi og tilgang</a:t>
            </a:r>
          </a:p>
          <a:p>
            <a:r>
              <a:rPr lang="da-DK" sz="2400" dirty="0" smtClean="0"/>
              <a:t>Halsnæs kommune er nu klar med et tilbud til lodsejerne</a:t>
            </a:r>
          </a:p>
          <a:p>
            <a:pPr marL="0" indent="0">
              <a:buNone/>
            </a:pPr>
            <a:endParaRPr lang="da-DK" sz="2400" dirty="0" smtClean="0"/>
          </a:p>
          <a:p>
            <a:pPr marL="0" indent="0">
              <a:buNone/>
            </a:pPr>
            <a:r>
              <a:rPr lang="da-DK" sz="2400" dirty="0" smtClean="0"/>
              <a:t>Mødet skal derfor give jer information om:</a:t>
            </a:r>
          </a:p>
          <a:p>
            <a:pPr lvl="1"/>
            <a:r>
              <a:rPr lang="da-DK" sz="2000" dirty="0" smtClean="0"/>
              <a:t>Hvordan kan projektet gennemføres ?</a:t>
            </a:r>
          </a:p>
          <a:p>
            <a:pPr lvl="1"/>
            <a:r>
              <a:rPr lang="da-DK" sz="2000" dirty="0" smtClean="0"/>
              <a:t>Hvad vil det koste og hvem betaler ?</a:t>
            </a:r>
          </a:p>
          <a:p>
            <a:pPr lvl="1"/>
            <a:r>
              <a:rPr lang="da-DK" sz="2000" dirty="0" smtClean="0"/>
              <a:t>Hvordan ser den videre proces ud?</a:t>
            </a:r>
            <a:endParaRPr lang="da-DK" sz="2000" dirty="0"/>
          </a:p>
          <a:p>
            <a:pPr marL="0" lvl="1" indent="0">
              <a:buNone/>
            </a:pPr>
            <a:endParaRPr lang="da-DK" dirty="0" smtClean="0"/>
          </a:p>
          <a:p>
            <a:pPr marL="0" lvl="1" indent="0">
              <a:buNone/>
            </a:pPr>
            <a:r>
              <a:rPr lang="da-DK" dirty="0" smtClean="0"/>
              <a:t>Vi </a:t>
            </a:r>
            <a:r>
              <a:rPr lang="da-DK" dirty="0"/>
              <a:t>er også interesseret i at høre jeres umiddelbare respons og spørgsmål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4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4969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6445"/>
            <a:ext cx="12193057" cy="91508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515600" cy="1103040"/>
          </a:xfrm>
        </p:spPr>
        <p:txBody>
          <a:bodyPr/>
          <a:lstStyle/>
          <a:p>
            <a:r>
              <a:rPr lang="da-DK" dirty="0" smtClean="0"/>
              <a:t>Hvorfor gennemføre </a:t>
            </a:r>
            <a:br>
              <a:rPr lang="da-DK" dirty="0" smtClean="0"/>
            </a:br>
            <a:r>
              <a:rPr lang="da-DK" dirty="0" smtClean="0"/>
              <a:t>Nordkystens Fremtid nu?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607824"/>
            <a:ext cx="10515600" cy="4960324"/>
          </a:xfrm>
          <a:solidFill>
            <a:srgbClr val="EDECEB"/>
          </a:solidFill>
        </p:spPr>
        <p:txBody>
          <a:bodyPr lIns="180000" tIns="108000"/>
          <a:lstStyle/>
          <a:p>
            <a:r>
              <a:rPr lang="da-DK" sz="2400" dirty="0" smtClean="0"/>
              <a:t>Der er behov </a:t>
            </a:r>
            <a:r>
              <a:rPr lang="da-DK" sz="2400" dirty="0"/>
              <a:t>for </a:t>
            </a:r>
            <a:r>
              <a:rPr lang="da-DK" sz="2400" dirty="0" smtClean="0"/>
              <a:t>kystbeskyttelse</a:t>
            </a:r>
          </a:p>
          <a:p>
            <a:r>
              <a:rPr lang="da-DK" sz="2400" dirty="0"/>
              <a:t>E</a:t>
            </a:r>
            <a:r>
              <a:rPr lang="da-DK" sz="2400" dirty="0" smtClean="0"/>
              <a:t>t tilbud om en fælles indsats</a:t>
            </a:r>
            <a:r>
              <a:rPr lang="da-DK" sz="2400" dirty="0"/>
              <a:t> </a:t>
            </a:r>
            <a:r>
              <a:rPr lang="da-DK" sz="2400" dirty="0" smtClean="0"/>
              <a:t>- kystskringen bliver billigere og bedre </a:t>
            </a:r>
          </a:p>
          <a:p>
            <a:endParaRPr lang="da-DK" sz="2400" dirty="0" smtClean="0"/>
          </a:p>
          <a:p>
            <a:r>
              <a:rPr lang="da-DK" sz="2400" dirty="0" smtClean="0"/>
              <a:t>Halsnæs Kommune er en væsentlig bidragyder</a:t>
            </a:r>
          </a:p>
          <a:p>
            <a:pPr lvl="1"/>
            <a:r>
              <a:rPr lang="da-DK" sz="2000" dirty="0" smtClean="0"/>
              <a:t>Kommunen har indtil nu investeret 4,9 mio. kr. i udvikling af projektet</a:t>
            </a:r>
          </a:p>
          <a:p>
            <a:pPr lvl="1"/>
            <a:r>
              <a:rPr lang="da-DK" sz="2000" dirty="0" smtClean="0"/>
              <a:t>Kommunen betaler som lodsejer for ca. 20% af strækningen </a:t>
            </a:r>
          </a:p>
          <a:p>
            <a:pPr marL="216000" lvl="1"/>
            <a:endParaRPr lang="da-DK" dirty="0" smtClean="0"/>
          </a:p>
          <a:p>
            <a:pPr marL="216000" lvl="1"/>
            <a:r>
              <a:rPr lang="da-DK" dirty="0" smtClean="0"/>
              <a:t>Mulighed </a:t>
            </a:r>
            <a:r>
              <a:rPr lang="da-DK" dirty="0"/>
              <a:t>for at få tilskud fra staten – med ansøgningsfrist</a:t>
            </a:r>
          </a:p>
          <a:p>
            <a:endParaRPr lang="da-DK" sz="2400" dirty="0" smtClean="0"/>
          </a:p>
          <a:p>
            <a:r>
              <a:rPr lang="da-DK" sz="2400" dirty="0" smtClean="0"/>
              <a:t>Vi inviterer til flere informationsmøder – alle får mulighed for at deltage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5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89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kabelon">
  <a:themeElements>
    <a:clrScheme name="Halsnæs Kommune">
      <a:dk1>
        <a:srgbClr val="000000"/>
      </a:dk1>
      <a:lt1>
        <a:srgbClr val="FFFFFF"/>
      </a:lt1>
      <a:dk2>
        <a:srgbClr val="003B71"/>
      </a:dk2>
      <a:lt2>
        <a:srgbClr val="D2D0CD"/>
      </a:lt2>
      <a:accent1>
        <a:srgbClr val="00AEEF"/>
      </a:accent1>
      <a:accent2>
        <a:srgbClr val="00A887"/>
      </a:accent2>
      <a:accent3>
        <a:srgbClr val="C4D600"/>
      </a:accent3>
      <a:accent4>
        <a:srgbClr val="C3002F"/>
      </a:accent4>
      <a:accent5>
        <a:srgbClr val="FFA400"/>
      </a:accent5>
      <a:accent6>
        <a:srgbClr val="FFEC00"/>
      </a:accent6>
      <a:hlink>
        <a:srgbClr val="0050B4"/>
      </a:hlink>
      <a:folHlink>
        <a:srgbClr val="662E6B"/>
      </a:folHlink>
    </a:clrScheme>
    <a:fontScheme name="Halsnæs Kommu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PowerPoint Skabelon.potx" id="{E79135FA-1C28-4420-BE9B-20835B20BA29}" vid="{C3C7B94D-5992-4CD2-BF2E-E59A0FF1054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Halsnæs blå">
      <a:srgbClr val="0050B4"/>
    </a:custClr>
    <a:custClr name="Halsnæs gul">
      <a:srgbClr val="FFE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øn mørk">
      <a:srgbClr val="265B4D"/>
    </a:custClr>
    <a:custClr name="Grøn ">
      <a:srgbClr val="00A887"/>
    </a:custClr>
    <a:custClr name="Grøn mellem">
      <a:srgbClr val="4F7F70"/>
    </a:custClr>
    <a:custClr name="Grøn lys">
      <a:srgbClr val="789E91"/>
    </a:custClr>
    <a:custClr name="Lime">
      <a:srgbClr val="C4D6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Rød mørk">
      <a:srgbClr val="C3002F"/>
    </a:custClr>
    <a:custClr name="Pink">
      <a:srgbClr val="E1007A"/>
    </a:custClr>
    <a:custClr name="Rød">
      <a:srgbClr val="F7323F"/>
    </a:custClr>
    <a:custClr name="Orange mørk">
      <a:srgbClr val="FF5000"/>
    </a:custClr>
    <a:custClr name="Orange">
      <a:srgbClr val="FFA400"/>
    </a:custClr>
    <a:custClr name="Gul">
      <a:srgbClr val="FFEC00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Lilla">
      <a:srgbClr val="662E6B"/>
    </a:custClr>
    <a:custClr name="Blå mørk">
      <a:srgbClr val="003B71"/>
    </a:custClr>
    <a:custClr name="Blå">
      <a:srgbClr val="00AEEF"/>
    </a:custClr>
    <a:custClr name="Blå mellem">
      <a:srgbClr val="3E8EDE"/>
    </a:custClr>
    <a:custClr name="Blå lys">
      <a:srgbClr val="7DAED3"/>
    </a:custClr>
    <a:custClr name="Blå meget lys">
      <a:srgbClr val="A4C7E2"/>
    </a:custClr>
    <a:custClr name=".">
      <a:srgbClr val="FFFFFF"/>
    </a:custClr>
    <a:custClr name=".">
      <a:srgbClr val="FFFFFF"/>
    </a:custClr>
    <a:custClr name=".">
      <a:srgbClr val="FFFFFF"/>
    </a:custClr>
    <a:custClr name=".">
      <a:srgbClr val="FFFFFF"/>
    </a:custClr>
    <a:custClr name="Grå mørk">
      <a:srgbClr val="55565A"/>
    </a:custClr>
    <a:custClr name="Grå">
      <a:srgbClr val="8A8A8D"/>
    </a:custClr>
    <a:custClr name="Grå mellem">
      <a:srgbClr val="B3B2B1"/>
    </a:custClr>
    <a:custClr name="Grå lys">
      <a:srgbClr val="D2D0C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</Words>
  <Application>Microsoft Office PowerPoint</Application>
  <PresentationFormat>Widescreen</PresentationFormat>
  <Paragraphs>48</Paragraphs>
  <Slides>5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7" baseType="lpstr">
      <vt:lpstr>Arial</vt:lpstr>
      <vt:lpstr>PowerPoint Skabelon</vt:lpstr>
      <vt:lpstr>Nordkystens Fremtid</vt:lpstr>
      <vt:lpstr>Velkomst  v. borgmester Steffen Jensen</vt:lpstr>
      <vt:lpstr>Velkomst  v. borgmester Steffen Jensen</vt:lpstr>
      <vt:lpstr>Hvorfor har vi startet  projekt Nordkystens Fremtid? </vt:lpstr>
      <vt:lpstr>Hvorfor gennemføre  Nordkystens Fremtid nu?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2017-05-22T05:48:30Z</dcterms:created>
  <dcterms:modified xsi:type="dcterms:W3CDTF">2020-09-10T12:39:09Z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